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A5A97231-8BB0-41DA-8DCE-A6CA7CD55AA8}">
  <a:tblStyle styleId="{A5A97231-8BB0-41DA-8DCE-A6CA7CD55AA8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AF3C7BF-F0BA-4C9D-8B29-3D08684F2E3E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9483094-5AA0-4805-9A47-5C5A45232FA7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80977A-8B77-4C24-9450-6FE3AD94C7D1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0319B2B-34AB-438C-B650-9EFCD36AB209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FF88DE6-D0BC-480B-8659-3756730ECF07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20EE9E3-5347-42CB-890D-2BA5763B5F1A}" styleName="Table_6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939396-2A69-415D-B3C5-E41C625F6E71}" styleName="Table_7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F882FADF-F3BD-4637-99B9-F10E7018944F}" styleName="Table_8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88E602F6-EBD3-4739-9E49-67DFDA8186B6}" styleName="Table_9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59152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4124512"/>
            <a:ext cx="8458200" cy="949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949211"/>
            <a:ext cx="40302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74636"/>
            <a:ext cx="8686800" cy="155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4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875078"/>
            <a:ext cx="8686800" cy="692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 i="0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 i="0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 i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libguides.wsulibs.w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734342"/>
            <a:ext cx="7772400" cy="22454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TED Talks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9497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/>
              <a:t>Brainstorming and Researching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Be Radical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9. Rewrite your working thesis as an imperative with exaggeration.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92" name="Shape 92"/>
          <p:cNvGraphicFramePr/>
          <p:nvPr/>
        </p:nvGraphicFramePr>
        <p:xfrm>
          <a:off x="952500" y="3806600"/>
          <a:ext cx="7239000" cy="1249649"/>
        </p:xfrm>
        <a:graphic>
          <a:graphicData uri="http://schemas.openxmlformats.org/drawingml/2006/table">
            <a:tbl>
              <a:tblPr>
                <a:noFill/>
                <a:tableStyleId>{F882FADF-F3BD-4637-99B9-F10E7018944F}</a:tableStyleId>
              </a:tblPr>
              <a:tblGrid>
                <a:gridCol w="7239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1.</a:t>
                      </a:r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Be More Radical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10. Say it again. </a:t>
            </a:r>
          </a:p>
          <a:p>
            <a:endParaRPr lang="en"/>
          </a:p>
        </p:txBody>
      </p:sp>
      <p:graphicFrame>
        <p:nvGraphicFramePr>
          <p:cNvPr id="99" name="Shape 99"/>
          <p:cNvGraphicFramePr/>
          <p:nvPr/>
        </p:nvGraphicFramePr>
        <p:xfrm>
          <a:off x="952500" y="3416475"/>
          <a:ext cx="7239000" cy="1249649"/>
        </p:xfrm>
        <a:graphic>
          <a:graphicData uri="http://schemas.openxmlformats.org/drawingml/2006/table">
            <a:tbl>
              <a:tblPr>
                <a:noFill/>
                <a:tableStyleId>{88E602F6-EBD3-4739-9E49-67DFDA8186B6}</a:tableStyleId>
              </a:tblPr>
              <a:tblGrid>
                <a:gridCol w="7239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1.</a:t>
                      </a:r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Draw It Out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Topics &amp; Keywords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1. Identify TWO main keywords to describe your topic.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  <p:graphicFrame>
        <p:nvGraphicFramePr>
          <p:cNvPr id="36" name="Shape 36"/>
          <p:cNvGraphicFramePr/>
          <p:nvPr/>
        </p:nvGraphicFramePr>
        <p:xfrm>
          <a:off x="788225" y="4036182"/>
          <a:ext cx="7239000" cy="976450"/>
        </p:xfrm>
        <a:graphic>
          <a:graphicData uri="http://schemas.openxmlformats.org/drawingml/2006/table">
            <a:tbl>
              <a:tblPr>
                <a:noFill/>
                <a:tableStyleId>{A5A97231-8BB0-41DA-8DCE-A6CA7CD55AA8}</a:tableStyleId>
              </a:tblPr>
              <a:tblGrid>
                <a:gridCol w="3619500"/>
                <a:gridCol w="3619500"/>
              </a:tblGrid>
              <a:tr h="9764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2400"/>
                        <a:t>2.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Topics &amp; Keywords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2. Generate lists of synonyms.</a:t>
            </a:r>
          </a:p>
        </p:txBody>
      </p:sp>
      <p:graphicFrame>
        <p:nvGraphicFramePr>
          <p:cNvPr id="43" name="Shape 43"/>
          <p:cNvGraphicFramePr/>
          <p:nvPr/>
        </p:nvGraphicFramePr>
        <p:xfrm>
          <a:off x="775000" y="3047550"/>
          <a:ext cx="7752700" cy="2892000"/>
        </p:xfrm>
        <a:graphic>
          <a:graphicData uri="http://schemas.openxmlformats.org/drawingml/2006/table">
            <a:tbl>
              <a:tblPr>
                <a:noFill/>
                <a:tableStyleId>{9AF3C7BF-F0BA-4C9D-8B29-3D08684F2E3E}</a:tableStyleId>
              </a:tblPr>
              <a:tblGrid>
                <a:gridCol w="3876350"/>
                <a:gridCol w="3876350"/>
              </a:tblGrid>
              <a:tr h="5784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rgbClr val="980000"/>
                          </a:solidFill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2400">
                          <a:solidFill>
                            <a:srgbClr val="980000"/>
                          </a:solidFill>
                        </a:rPr>
                        <a:t>2.</a:t>
                      </a:r>
                    </a:p>
                  </a:txBody>
                  <a:tcPr marL="91425" marR="91425" marT="91425" marB="91425"/>
                </a:tc>
              </a:tr>
              <a:tr h="5784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784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784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5784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Working Thesis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3. List problems connected to your keywords.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50" name="Shape 50"/>
          <p:cNvGraphicFramePr/>
          <p:nvPr/>
        </p:nvGraphicFramePr>
        <p:xfrm>
          <a:off x="683125" y="3001850"/>
          <a:ext cx="7633000" cy="3659040"/>
        </p:xfrm>
        <a:graphic>
          <a:graphicData uri="http://schemas.openxmlformats.org/drawingml/2006/table">
            <a:tbl>
              <a:tblPr>
                <a:noFill/>
                <a:tableStyleId>{F9483094-5AA0-4805-9A47-5C5A45232FA7}</a:tableStyleId>
              </a:tblPr>
              <a:tblGrid>
                <a:gridCol w="7633000"/>
              </a:tblGrid>
              <a:tr h="9758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/>
                        <a:t>1.</a:t>
                      </a:r>
                    </a:p>
                  </a:txBody>
                  <a:tcPr marL="91425" marR="91425" marT="91425" marB="91425"/>
                </a:tc>
              </a:tr>
              <a:tr h="9758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/>
                        <a:t>2.</a:t>
                      </a:r>
                    </a:p>
                  </a:txBody>
                  <a:tcPr marL="91425" marR="91425" marT="91425" marB="91425"/>
                </a:tc>
              </a:tr>
              <a:tr h="9758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/>
                        <a:t>3.</a:t>
                      </a:r>
                    </a:p>
                  </a:txBody>
                  <a:tcPr marL="91425" marR="91425" marT="91425" marB="91425"/>
                </a:tc>
              </a:tr>
              <a:tr h="543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4.</a:t>
                      </a:r>
                    </a:p>
                    <a:p>
                      <a:endParaRPr lang="en" sz="180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Working Thesis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4. List your own ideas about your keywords.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  <p:graphicFrame>
        <p:nvGraphicFramePr>
          <p:cNvPr id="57" name="Shape 57"/>
          <p:cNvGraphicFramePr/>
          <p:nvPr/>
        </p:nvGraphicFramePr>
        <p:xfrm>
          <a:off x="613625" y="2937300"/>
          <a:ext cx="7801100" cy="3171875"/>
        </p:xfrm>
        <a:graphic>
          <a:graphicData uri="http://schemas.openxmlformats.org/drawingml/2006/table">
            <a:tbl>
              <a:tblPr>
                <a:noFill/>
                <a:tableStyleId>{7780977A-8B77-4C24-9450-6FE3AD94C7D1}</a:tableStyleId>
              </a:tblPr>
              <a:tblGrid>
                <a:gridCol w="7801100"/>
              </a:tblGrid>
              <a:tr h="865925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1.</a:t>
                      </a:r>
                    </a:p>
                  </a:txBody>
                  <a:tcPr marL="91425" marR="91425" marT="91425" marB="91425"/>
                </a:tc>
              </a:tr>
              <a:tr h="811475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2.</a:t>
                      </a:r>
                    </a:p>
                  </a:txBody>
                  <a:tcPr marL="91425" marR="91425" marT="91425" marB="91425"/>
                </a:tc>
              </a:tr>
              <a:tr h="8027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3.</a:t>
                      </a:r>
                    </a:p>
                  </a:txBody>
                  <a:tcPr marL="91425" marR="91425" marT="91425" marB="91425"/>
                </a:tc>
              </a:tr>
              <a:tr h="6917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/>
                        <a:t>4.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Working Thesis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5. Merge your best "problems" with your best "ideas."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64" name="Shape 64"/>
          <p:cNvGraphicFramePr/>
          <p:nvPr/>
        </p:nvGraphicFramePr>
        <p:xfrm>
          <a:off x="952500" y="3560200"/>
          <a:ext cx="7239000" cy="1249649"/>
        </p:xfrm>
        <a:graphic>
          <a:graphicData uri="http://schemas.openxmlformats.org/drawingml/2006/table">
            <a:tbl>
              <a:tblPr>
                <a:noFill/>
                <a:tableStyleId>{30319B2B-34AB-438C-B650-9EFCD36AB209}</a:tableStyleId>
              </a:tblPr>
              <a:tblGrid>
                <a:gridCol w="72390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/>
                        <a:t>1.</a:t>
                      </a:r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  <a:p>
                      <a:endParaRPr lang="en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Research Questions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6. Identify what may already be true about your working thesis.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71" name="Shape 71"/>
          <p:cNvGraphicFramePr/>
          <p:nvPr/>
        </p:nvGraphicFramePr>
        <p:xfrm>
          <a:off x="613625" y="3405225"/>
          <a:ext cx="7939600" cy="3012150"/>
        </p:xfrm>
        <a:graphic>
          <a:graphicData uri="http://schemas.openxmlformats.org/drawingml/2006/table">
            <a:tbl>
              <a:tblPr>
                <a:noFill/>
                <a:tableStyleId>{BFF88DE6-D0BC-480B-8659-3756730ECF07}</a:tableStyleId>
              </a:tblPr>
              <a:tblGrid>
                <a:gridCol w="7939600"/>
              </a:tblGrid>
              <a:tr h="10040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>
                          <a:solidFill>
                            <a:srgbClr val="980000"/>
                          </a:solidFill>
                        </a:rPr>
                        <a:t>1.</a:t>
                      </a:r>
                    </a:p>
                  </a:txBody>
                  <a:tcPr marL="91425" marR="91425" marT="91425" marB="91425"/>
                </a:tc>
              </a:tr>
              <a:tr h="1004050">
                <a:tc>
                  <a:txBody>
                    <a:bodyPr/>
                    <a:lstStyle/>
                    <a:p>
                      <a:pPr lvl="0" rtl="0">
                        <a:spcBef>
                          <a:spcPts val="60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2.</a:t>
                      </a:r>
                    </a:p>
                  </a:txBody>
                  <a:tcPr marL="91425" marR="91425" marT="91425" marB="91425"/>
                </a:tc>
              </a:tr>
              <a:tr h="10040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3.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Research Questions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7. Identify additional keywords and subjects you need to learn more about.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78" name="Shape 78"/>
          <p:cNvGraphicFramePr/>
          <p:nvPr/>
        </p:nvGraphicFramePr>
        <p:xfrm>
          <a:off x="662050" y="3421375"/>
          <a:ext cx="7875075" cy="2721675"/>
        </p:xfrm>
        <a:graphic>
          <a:graphicData uri="http://schemas.openxmlformats.org/drawingml/2006/table">
            <a:tbl>
              <a:tblPr>
                <a:noFill/>
                <a:tableStyleId>{720EE9E3-5347-42CB-890D-2BA5763B5F1A}</a:tableStyleId>
              </a:tblPr>
              <a:tblGrid>
                <a:gridCol w="2625025"/>
                <a:gridCol w="2625025"/>
                <a:gridCol w="2625025"/>
              </a:tblGrid>
              <a:tr h="9072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9072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90722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Research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947332"/>
            <a:ext cx="8229600" cy="46202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8. Visit the subject guide on the library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http://libguides.wsulibs.wsu.edu</a:t>
            </a:r>
            <a:r>
              <a:rPr lang="en"/>
              <a:t>/. List the areas relevant to your working thesis.</a:t>
            </a:r>
          </a:p>
          <a:p>
            <a:endParaRPr lang="en"/>
          </a:p>
          <a:p>
            <a:endParaRPr lang="en"/>
          </a:p>
        </p:txBody>
      </p:sp>
      <p:graphicFrame>
        <p:nvGraphicFramePr>
          <p:cNvPr id="85" name="Shape 85"/>
          <p:cNvGraphicFramePr/>
          <p:nvPr/>
        </p:nvGraphicFramePr>
        <p:xfrm>
          <a:off x="613650" y="3792500"/>
          <a:ext cx="7875075" cy="2608725"/>
        </p:xfrm>
        <a:graphic>
          <a:graphicData uri="http://schemas.openxmlformats.org/drawingml/2006/table">
            <a:tbl>
              <a:tblPr>
                <a:noFill/>
                <a:tableStyleId>{21939396-2A69-415D-B3C5-E41C625F6E71}</a:tableStyleId>
              </a:tblPr>
              <a:tblGrid>
                <a:gridCol w="2625025"/>
                <a:gridCol w="2625025"/>
                <a:gridCol w="2625025"/>
              </a:tblGrid>
              <a:tr h="86957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86957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869575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Macintosh PowerPoint</Application>
  <PresentationFormat>On-screen Show (4:3)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TED Talks</vt:lpstr>
      <vt:lpstr>Topics &amp; Keywords</vt:lpstr>
      <vt:lpstr>Topics &amp; Keywords</vt:lpstr>
      <vt:lpstr>Working Thesis</vt:lpstr>
      <vt:lpstr>Working Thesis</vt:lpstr>
      <vt:lpstr>Working Thesis</vt:lpstr>
      <vt:lpstr>Research Questions</vt:lpstr>
      <vt:lpstr>Research Questions</vt:lpstr>
      <vt:lpstr>Research</vt:lpstr>
      <vt:lpstr>Be Radical</vt:lpstr>
      <vt:lpstr>Be More Radical</vt:lpstr>
      <vt:lpstr>Draw It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 Talks</dc:title>
  <cp:lastModifiedBy>Leeann Hunter</cp:lastModifiedBy>
  <cp:revision>1</cp:revision>
  <dcterms:modified xsi:type="dcterms:W3CDTF">2012-10-25T17:48:55Z</dcterms:modified>
</cp:coreProperties>
</file>